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1027" r:id="rId2"/>
    <p:sldId id="1029" r:id="rId3"/>
    <p:sldId id="1030" r:id="rId4"/>
    <p:sldId id="1033" r:id="rId5"/>
    <p:sldId id="1037" r:id="rId6"/>
    <p:sldId id="1038" r:id="rId7"/>
    <p:sldId id="1039" r:id="rId8"/>
    <p:sldId id="1040" r:id="rId9"/>
    <p:sldId id="1041" r:id="rId10"/>
    <p:sldId id="1046" r:id="rId11"/>
    <p:sldId id="1042" r:id="rId12"/>
    <p:sldId id="1043" r:id="rId13"/>
    <p:sldId id="1045" r:id="rId14"/>
    <p:sldId id="1044" r:id="rId15"/>
    <p:sldId id="1036" r:id="rId16"/>
    <p:sldId id="1035" r:id="rId17"/>
  </p:sldIdLst>
  <p:sldSz cx="9144000" cy="6858000" type="screen4x3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99FF"/>
    <a:srgbClr val="FFFF99"/>
    <a:srgbClr val="F0F3C8"/>
    <a:srgbClr val="FB1E07"/>
    <a:srgbClr val="FB4537"/>
    <a:srgbClr val="660422"/>
    <a:srgbClr val="66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7505" autoAdjust="0"/>
    <p:restoredTop sz="92632" autoAdjust="0"/>
  </p:normalViewPr>
  <p:slideViewPr>
    <p:cSldViewPr>
      <p:cViewPr>
        <p:scale>
          <a:sx n="75" d="100"/>
          <a:sy n="75" d="100"/>
        </p:scale>
        <p:origin x="-147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4398"/>
    </p:cViewPr>
  </p:sorterViewPr>
  <p:notesViewPr>
    <p:cSldViewPr>
      <p:cViewPr varScale="1">
        <p:scale>
          <a:sx n="60" d="100"/>
          <a:sy n="60" d="100"/>
        </p:scale>
        <p:origin x="-2388" y="-72"/>
      </p:cViewPr>
      <p:guideLst>
        <p:guide orient="horz" pos="3098"/>
        <p:guide pos="21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5613"/>
            <a:ext cx="29083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345613"/>
            <a:ext cx="29083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000" b="1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E47F3523-F659-4179-9B2F-3D63F23E4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11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79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83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8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19663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672013"/>
            <a:ext cx="49244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83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79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45613"/>
            <a:ext cx="29083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913C34F4-DEFD-4ADE-AA70-6578A68807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4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b="1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88E46E-E73C-438C-8617-BF0D1DA055D7}" type="slidenum">
              <a:rPr lang="en-GB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9C5716-84C9-4871-8F88-B1327395F134}" type="slidenum">
              <a:rPr lang="en-GB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870AA-A8BA-4489-88C2-08B836A671A7}" type="slidenum">
              <a:rPr lang="en-GB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EE83F0-B576-445E-8596-67A3102835A5}" type="slidenum">
              <a:rPr lang="en-GB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38188"/>
            <a:ext cx="4916487" cy="36877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820" y="4671736"/>
            <a:ext cx="5365136" cy="4426188"/>
          </a:xfrm>
          <a:noFill/>
        </p:spPr>
        <p:txBody>
          <a:bodyPr wrap="square" lIns="91701" tIns="45850" rIns="91701" bIns="45850" numCol="1" anchor="t" anchorCtr="0" compatLnSpc="1">
            <a:prstTxWarp prst="textNoShape">
              <a:avLst/>
            </a:prstTxWarp>
          </a:bodyPr>
          <a:lstStyle/>
          <a:p>
            <a:pPr defTabSz="915318">
              <a:spcAft>
                <a:spcPts val="596"/>
              </a:spcAft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00175" y="9341887"/>
            <a:ext cx="2907031" cy="4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01" tIns="45850" rIns="91701" bIns="45850" anchor="b"/>
          <a:lstStyle/>
          <a:p>
            <a:pPr algn="r">
              <a:spcBef>
                <a:spcPct val="0"/>
              </a:spcBef>
              <a:buFontTx/>
              <a:buNone/>
            </a:pPr>
            <a:fld id="{C1F274E2-ECDC-4394-9EEC-1303F2EEC2FC}" type="slidenum">
              <a:rPr lang="en-GB" sz="1200"/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456" indent="-342456">
              <a:lnSpc>
                <a:spcPct val="90000"/>
              </a:lnSpc>
              <a:buFontTx/>
              <a:buChar char="•"/>
            </a:pPr>
            <a:endParaRPr lang="en-GB" sz="1100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0F726-5728-4818-87A1-C5C5A56FA608}" type="slidenum">
              <a:rPr lang="en-GB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6896"/>
            <a:endParaRPr lang="en-GB" b="1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CE6B86-DDB0-4ADA-A8F9-FDDA122374F9}" type="slidenum">
              <a:rPr lang="en-GB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9021" indent="-269021"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D6086E-D211-4994-B7AB-CE1B2E9EC800}" type="slidenum">
              <a:rPr lang="en-GB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672A8-1379-42E5-B8A7-F521AC62F273}" type="slidenum">
              <a:rPr lang="en-GB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2D69-5B0D-42B5-9ADB-09EF7F1B02C7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1D40-9DF4-45D0-8CA5-90AC1A3D8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A327-C327-4772-8A7B-7CDB2B4F4D62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B0B1-C96A-4412-96B8-E9D48FA08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0307-2A82-4B68-B950-63025F700E96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0EA6-BC8B-438A-BEDF-3943F10E3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77813" y="1638301"/>
            <a:ext cx="8408987" cy="45434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TITLE: XXXXXXXXXXXXXXXXXXXXX, Mar 2010 HESS: Heat and Energy Saving Strategy, Feb 2009  LCTP: Low Carbon Transition Plan, July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541B-410C-4E44-BBA0-E4E760EAFE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9DE78-EECB-4CE6-AD71-20B2E53CAEC2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7B4D-543E-4A0B-851D-354DC1DFF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2687-A054-40DC-AFAA-1725E1A51B96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CDB9-A981-4C2F-A908-1AA8DE0B6A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88779-D1C5-4B79-910C-7C204CB90A5F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C3C1B-121D-4A04-BB17-1ECFE24DE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CF414-5777-4CE3-9696-54C33ABB697C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BE002-183B-47A8-900E-83343E8E1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9324-39B9-4F84-BEF6-2144B472FE53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13C9-028D-4732-B688-A236D6836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B2E2-C16F-4042-B8DE-08F1AE792C29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2BC4F-10F5-4EA8-961C-AE1D94185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9677A-0431-47D2-A3FC-956C592F185E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F10E-D891-4273-B9CF-477677ED2F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8BC41-1026-42B3-8AF9-4C4D8F4FD6AB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F9F16-4132-492D-ACB1-B255559D4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1393F49-FB12-4CB2-8466-124E52B0B7F6}" type="datetime1">
              <a:rPr lang="en-US" smtClean="0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FB869B8-B955-404F-81BE-23198A137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6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080119"/>
          </a:xfrm>
        </p:spPr>
        <p:txBody>
          <a:bodyPr/>
          <a:lstStyle/>
          <a:p>
            <a:r>
              <a:rPr lang="en-GB" sz="4000" dirty="0" smtClean="0"/>
              <a:t>THE GREEN DEAL</a:t>
            </a:r>
            <a:endParaRPr lang="en-GB" sz="40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b="9897"/>
          <a:stretch>
            <a:fillRect/>
          </a:stretch>
        </p:blipFill>
        <p:spPr bwMode="auto">
          <a:xfrm>
            <a:off x="1835696" y="1268760"/>
            <a:ext cx="5632626" cy="362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31640" y="486916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    </a:t>
            </a:r>
            <a:r>
              <a:rPr lang="en-GB" sz="3200" dirty="0" smtClean="0"/>
              <a:t>Alan Lupton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576064"/>
          </a:xfrm>
        </p:spPr>
        <p:txBody>
          <a:bodyPr/>
          <a:lstStyle/>
          <a:p>
            <a:r>
              <a:rPr lang="en-GB" sz="3600" b="1" dirty="0" smtClean="0"/>
              <a:t>Green Deal Measures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320480"/>
          </a:xfrm>
        </p:spPr>
        <p:txBody>
          <a:bodyPr/>
          <a:lstStyle/>
          <a:p>
            <a:r>
              <a:rPr lang="en-GB" sz="2000" b="1" dirty="0" smtClean="0"/>
              <a:t>Heating, Ventilation &amp; Air Conditioning: </a:t>
            </a:r>
            <a:r>
              <a:rPr lang="en-GB" sz="2000" dirty="0" smtClean="0"/>
              <a:t>Condensing Boilers, Heating Controls, Under Floor Heating, Heat Recovery Systems, Mechanical Ventilation (Non domestic), Flue Gas Recovery Devices.</a:t>
            </a:r>
          </a:p>
          <a:p>
            <a:r>
              <a:rPr lang="en-GB" sz="2000" b="1" dirty="0" smtClean="0"/>
              <a:t>Building Fabric: </a:t>
            </a:r>
            <a:r>
              <a:rPr lang="en-GB" sz="2000" dirty="0" smtClean="0"/>
              <a:t>Cavity Wall Insulation, Loft Insulation, Flat Roof Insulation, Internal Wall Insulation, External Wall Insulation, Draught Proofing, Floor Insulation, </a:t>
            </a:r>
            <a:r>
              <a:rPr lang="en-GB" sz="2000" dirty="0"/>
              <a:t>Heating system insulation (</a:t>
            </a:r>
            <a:r>
              <a:rPr lang="en-GB" sz="2000" dirty="0" smtClean="0"/>
              <a:t>cylinders, </a:t>
            </a:r>
            <a:r>
              <a:rPr lang="en-GB" sz="2000" dirty="0"/>
              <a:t>pipes</a:t>
            </a:r>
            <a:r>
              <a:rPr lang="en-GB" sz="2000" dirty="0" smtClean="0"/>
              <a:t>), </a:t>
            </a:r>
            <a:r>
              <a:rPr lang="en-GB" sz="2000" dirty="0"/>
              <a:t>Energy efficient glazing and doors </a:t>
            </a:r>
          </a:p>
          <a:p>
            <a:r>
              <a:rPr lang="en-GB" sz="2000" b="1" dirty="0" smtClean="0"/>
              <a:t>Lighting: </a:t>
            </a:r>
            <a:r>
              <a:rPr lang="en-GB" sz="2000" dirty="0" smtClean="0"/>
              <a:t>Lighting Fittings, Lighting Controls</a:t>
            </a:r>
            <a:r>
              <a:rPr lang="en-GB" sz="2000" dirty="0"/>
              <a:t>	</a:t>
            </a:r>
          </a:p>
          <a:p>
            <a:r>
              <a:rPr lang="en-GB" sz="2000" b="1" dirty="0" smtClean="0"/>
              <a:t>Water Heating: </a:t>
            </a:r>
            <a:r>
              <a:rPr lang="en-GB" sz="2000" dirty="0"/>
              <a:t>Innovative hot water </a:t>
            </a:r>
            <a:r>
              <a:rPr lang="en-GB" sz="2000" dirty="0" smtClean="0"/>
              <a:t>systems, </a:t>
            </a:r>
            <a:r>
              <a:rPr lang="en-GB" sz="2000" dirty="0"/>
              <a:t>Water efficient taps and showers </a:t>
            </a:r>
          </a:p>
          <a:p>
            <a:r>
              <a:rPr lang="en-GB" sz="2000" b="1" dirty="0" smtClean="0"/>
              <a:t>Microgeneration:</a:t>
            </a:r>
            <a:r>
              <a:rPr lang="en-GB" sz="2000" dirty="0" smtClean="0"/>
              <a:t> Ground</a:t>
            </a:r>
            <a:r>
              <a:rPr lang="en-GB" sz="2000" dirty="0"/>
              <a:t> </a:t>
            </a:r>
            <a:r>
              <a:rPr lang="en-GB" sz="2000" dirty="0" smtClean="0"/>
              <a:t>&amp; Air Source Heat Pumps, Solar Thermal, Solar PV, Biomass Boilers, Micro CHP</a:t>
            </a:r>
            <a:endParaRPr lang="en-GB" sz="2000" dirty="0"/>
          </a:p>
          <a:p>
            <a:pPr marL="0" indent="0">
              <a:buNone/>
            </a:pPr>
            <a:r>
              <a:rPr lang="en-GB" sz="1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7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94587" cy="504825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chemeClr val="tx1"/>
                </a:solidFill>
              </a:rPr>
              <a:t>The future Energy Company Obligation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4682AB3-1F7F-45E8-9F09-B203E2EE9D6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81153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>
              <a:buFont typeface="Wingdings" pitchFamily="2" charset="2"/>
              <a:buChar char="Ø"/>
              <a:defRPr/>
            </a:pPr>
            <a:r>
              <a:rPr lang="en-GB" sz="2000" dirty="0"/>
              <a:t>ECO is an obligation on the energy suppliers to support </a:t>
            </a:r>
            <a:r>
              <a:rPr lang="en-GB" sz="2000" u="sng" dirty="0"/>
              <a:t>household</a:t>
            </a:r>
            <a:r>
              <a:rPr lang="en-GB" sz="2000" dirty="0"/>
              <a:t> energy efficiency</a:t>
            </a:r>
          </a:p>
          <a:p>
            <a:pPr marL="354013" indent="-354013">
              <a:buFont typeface="Wingdings" pitchFamily="2" charset="2"/>
              <a:buChar char="Ø"/>
              <a:defRPr/>
            </a:pPr>
            <a:endParaRPr lang="en-GB" sz="2000" dirty="0"/>
          </a:p>
          <a:p>
            <a:pPr marL="354013" indent="-354013">
              <a:buFont typeface="Wingdings" pitchFamily="2" charset="2"/>
              <a:buChar char="Ø"/>
              <a:defRPr/>
            </a:pPr>
            <a:r>
              <a:rPr lang="en-GB" sz="2000" dirty="0"/>
              <a:t>Builds on strengths of existing CERT and CESP schemes</a:t>
            </a:r>
          </a:p>
          <a:p>
            <a:pPr marL="354013" indent="-354013">
              <a:buFont typeface="Wingdings" pitchFamily="2" charset="2"/>
              <a:buChar char="Ø"/>
              <a:defRPr/>
            </a:pPr>
            <a:endParaRPr lang="en-GB" sz="2000" dirty="0"/>
          </a:p>
          <a:p>
            <a:pPr marL="354013" indent="-354013">
              <a:buFont typeface="Wingdings" pitchFamily="2" charset="2"/>
              <a:buChar char="Ø"/>
              <a:defRPr/>
            </a:pPr>
            <a:r>
              <a:rPr lang="en-GB" sz="2000" dirty="0"/>
              <a:t>Designed to fit with the Green Deal landscape</a:t>
            </a:r>
          </a:p>
          <a:p>
            <a:pPr marL="354013" indent="-354013">
              <a:buFont typeface="Wingdings" pitchFamily="2" charset="2"/>
              <a:buChar char="Ø"/>
              <a:defRPr/>
            </a:pPr>
            <a:endParaRPr lang="en-GB" sz="2000" dirty="0"/>
          </a:p>
          <a:p>
            <a:pPr marL="354013" indent="-354013">
              <a:buFont typeface="Wingdings" pitchFamily="2" charset="2"/>
              <a:buChar char="Ø"/>
              <a:defRPr/>
            </a:pPr>
            <a:r>
              <a:rPr lang="en-GB" sz="2000" dirty="0"/>
              <a:t>Will commence at end of </a:t>
            </a:r>
            <a:r>
              <a:rPr lang="en-GB" sz="2000" dirty="0" smtClean="0"/>
              <a:t>2012</a:t>
            </a:r>
          </a:p>
          <a:p>
            <a:pPr marL="354013" indent="-354013"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 marL="354013" indent="-354013">
              <a:buFont typeface="Wingdings" pitchFamily="2" charset="2"/>
              <a:buChar char="Ø"/>
              <a:defRPr/>
            </a:pPr>
            <a:r>
              <a:rPr lang="en-GB" sz="2000" dirty="0" smtClean="0"/>
              <a:t>But NO firm details as yet?</a:t>
            </a:r>
            <a:endParaRPr lang="en-GB" sz="2000" dirty="0"/>
          </a:p>
          <a:p>
            <a:pPr marL="354013" indent="-354013">
              <a:defRPr/>
            </a:pPr>
            <a:endParaRPr lang="en-GB" sz="2800" dirty="0">
              <a:solidFill>
                <a:srgbClr val="0070C0"/>
              </a:solidFill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6049962" cy="504825"/>
          </a:xfrm>
        </p:spPr>
        <p:txBody>
          <a:bodyPr anchor="ctr"/>
          <a:lstStyle/>
          <a:p>
            <a:pPr algn="l" eaLnBrk="1" hangingPunct="1"/>
            <a:r>
              <a:rPr lang="en-GB" sz="3600" b="1" dirty="0" smtClean="0">
                <a:solidFill>
                  <a:schemeClr val="tx1"/>
                </a:solidFill>
              </a:rPr>
              <a:t>The role of the ECO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323528" y="1124744"/>
            <a:ext cx="4896544" cy="4297363"/>
          </a:xfrm>
        </p:spPr>
        <p:txBody>
          <a:bodyPr/>
          <a:lstStyle/>
          <a:p>
            <a:pPr marL="354013" indent="-354013">
              <a:buFont typeface="Wingdings" pitchFamily="2" charset="2"/>
              <a:buChar char="Ø"/>
              <a:defRPr/>
            </a:pPr>
            <a:endParaRPr lang="en-GB" sz="2000" b="0" dirty="0" smtClean="0"/>
          </a:p>
          <a:p>
            <a:pPr marL="354013" indent="-354013">
              <a:buFont typeface="Wingdings" pitchFamily="2" charset="2"/>
              <a:buChar char="Ø"/>
              <a:defRPr/>
            </a:pPr>
            <a:r>
              <a:rPr lang="en-GB" sz="2000" b="0" dirty="0" smtClean="0"/>
              <a:t>There will be households for whom Green Deal finance is not suitable as they might take the benefit of the measures in improved comfort rather than financial savings</a:t>
            </a:r>
            <a:endParaRPr lang="en-GB" sz="2000" dirty="0" smtClean="0"/>
          </a:p>
          <a:p>
            <a:pPr marL="354013" indent="-354013">
              <a:buFont typeface="Wingdings" pitchFamily="2" charset="2"/>
              <a:buChar char="Ø"/>
              <a:defRPr/>
            </a:pPr>
            <a:endParaRPr lang="en-GB" sz="2000" b="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000" b="0" dirty="0" smtClean="0">
                <a:cs typeface="Arial" pitchFamily="34" charset="0"/>
              </a:rPr>
              <a:t>ECO to integrate with the Green Deal, with a focus on: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GB" sz="2000" dirty="0" smtClean="0">
                <a:cs typeface="Arial" pitchFamily="34" charset="0"/>
              </a:rPr>
              <a:t>hard to treat properties; and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GB" sz="2000" dirty="0" smtClean="0">
                <a:cs typeface="Arial" pitchFamily="34" charset="0"/>
              </a:rPr>
              <a:t>vulnerable and poor households</a:t>
            </a:r>
          </a:p>
        </p:txBody>
      </p:sp>
      <p:pic>
        <p:nvPicPr>
          <p:cNvPr id="12292" name="Picture 7" descr="P139.JPG"/>
          <p:cNvPicPr>
            <a:picLocks noChangeAspect="1"/>
          </p:cNvPicPr>
          <p:nvPr/>
        </p:nvPicPr>
        <p:blipFill>
          <a:blip r:embed="rId3" cstate="print"/>
          <a:srcRect l="17393" r="18112"/>
          <a:stretch>
            <a:fillRect/>
          </a:stretch>
        </p:blipFill>
        <p:spPr bwMode="auto">
          <a:xfrm>
            <a:off x="5724128" y="188640"/>
            <a:ext cx="3017837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P:\Personal\My Pictures\116684_d11187ea.jpg"/>
          <p:cNvPicPr>
            <a:picLocks noChangeAspect="1" noChangeArrowheads="1"/>
          </p:cNvPicPr>
          <p:nvPr/>
        </p:nvPicPr>
        <p:blipFill>
          <a:blip r:embed="rId4" cstate="print"/>
          <a:srcRect r="15961"/>
          <a:stretch>
            <a:fillRect/>
          </a:stretch>
        </p:blipFill>
        <p:spPr bwMode="auto">
          <a:xfrm>
            <a:off x="5724128" y="2996952"/>
            <a:ext cx="30083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chemeClr val="tx1"/>
                </a:solidFill>
              </a:rPr>
              <a:t>The role/s of communities?</a:t>
            </a:r>
            <a:endParaRPr lang="en-GB" sz="36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38" y="1914525"/>
            <a:ext cx="8361362" cy="3602707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GB" sz="2000" dirty="0" smtClean="0"/>
              <a:t>Broad models:</a:t>
            </a:r>
          </a:p>
          <a:p>
            <a:pPr>
              <a:buFont typeface="Arial" pitchFamily="34" charset="0"/>
              <a:buNone/>
              <a:defRPr/>
            </a:pPr>
            <a:endParaRPr lang="en-GB" sz="20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smtClean="0"/>
              <a:t>Supporting community wide roll out of Green Deal?</a:t>
            </a:r>
          </a:p>
          <a:p>
            <a:pPr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smtClean="0"/>
              <a:t>Partnering with councils &amp;/or Green Deal Providers to support delivery?</a:t>
            </a:r>
          </a:p>
          <a:p>
            <a:pPr>
              <a:buFont typeface="Wingdings" pitchFamily="2" charset="2"/>
              <a:buChar char="Ø"/>
              <a:defRPr/>
            </a:pPr>
            <a:endParaRPr lang="en-GB" sz="20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GB" sz="2000" dirty="0" smtClean="0"/>
              <a:t>Engaging with local residents to promote energy efficiency improvements?</a:t>
            </a:r>
          </a:p>
          <a:p>
            <a:pPr>
              <a:buFont typeface="Arial" pitchFamily="34" charset="0"/>
              <a:buNone/>
              <a:defRPr/>
            </a:pP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77598" cy="504825"/>
          </a:xfrm>
        </p:spPr>
        <p:txBody>
          <a:bodyPr/>
          <a:lstStyle/>
          <a:p>
            <a:pPr algn="l" eaLnBrk="1" hangingPunct="1"/>
            <a:r>
              <a:rPr lang="en-GB" sz="2800" b="1" dirty="0" smtClean="0">
                <a:solidFill>
                  <a:schemeClr val="tx1"/>
                </a:solidFill>
              </a:rPr>
              <a:t>Timetable for Green Deal &amp; ECO Legislation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1" y="5085184"/>
            <a:ext cx="5436096" cy="6381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GB" sz="2000" dirty="0" smtClean="0"/>
              <a:t>. 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23528" y="1052736"/>
          <a:ext cx="8532440" cy="400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6228184"/>
              </a:tblGrid>
              <a:tr h="517799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MILESTONE</a:t>
                      </a:r>
                      <a:endParaRPr lang="en-GB" dirty="0"/>
                    </a:p>
                  </a:txBody>
                  <a:tcPr/>
                </a:tc>
              </a:tr>
              <a:tr h="517799"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December 2010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of the Energy Bill to Parliament</a:t>
                      </a:r>
                      <a:endParaRPr lang="en-GB" i="0" dirty="0"/>
                    </a:p>
                  </a:txBody>
                  <a:tcPr/>
                </a:tc>
              </a:tr>
              <a:tr h="893733"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 Autumn 2011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Officials engage stakeholders as they develop the technical details for secondary legislation </a:t>
                      </a:r>
                      <a:endParaRPr lang="en-GB" i="0" dirty="0"/>
                    </a:p>
                  </a:txBody>
                  <a:tcPr/>
                </a:tc>
              </a:tr>
              <a:tr h="517799"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Autumn 2011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Formal consultation on secondary legislation</a:t>
                      </a:r>
                      <a:endParaRPr lang="en-GB" i="0" dirty="0"/>
                    </a:p>
                  </a:txBody>
                  <a:tcPr/>
                </a:tc>
              </a:tr>
              <a:tr h="517799"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 2012 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Secondary legislation laid before Parliament</a:t>
                      </a:r>
                    </a:p>
                  </a:txBody>
                  <a:tcPr/>
                </a:tc>
              </a:tr>
              <a:tr h="517799"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Spring 2012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Detailed industry guidance prepared</a:t>
                      </a:r>
                      <a:endParaRPr lang="en-GB" i="0" dirty="0"/>
                    </a:p>
                  </a:txBody>
                  <a:tcPr/>
                </a:tc>
              </a:tr>
              <a:tr h="517799"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Autumn 2012 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Green Deals appear &amp; ECO in force</a:t>
                      </a:r>
                      <a:endParaRPr lang="en-GB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140968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20080"/>
          </a:xfrm>
        </p:spPr>
        <p:txBody>
          <a:bodyPr/>
          <a:lstStyle/>
          <a:p>
            <a:r>
              <a:rPr lang="en-GB" dirty="0" smtClean="0"/>
              <a:t>ANY QUESTIONS</a:t>
            </a:r>
          </a:p>
        </p:txBody>
      </p:sp>
      <p:pic>
        <p:nvPicPr>
          <p:cNvPr id="6" name="Picture 5" descr="Heat Loss Hou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052737"/>
            <a:ext cx="4483313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966936"/>
          </a:xfrm>
        </p:spPr>
        <p:txBody>
          <a:bodyPr/>
          <a:lstStyle/>
          <a:p>
            <a:r>
              <a:rPr lang="en-GB" dirty="0" smtClean="0"/>
              <a:t>CONTACT DETAILS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55679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ALAN LUPTON</a:t>
            </a:r>
          </a:p>
          <a:p>
            <a:endParaRPr lang="en-GB" sz="2000" dirty="0" smtClean="0"/>
          </a:p>
          <a:p>
            <a:r>
              <a:rPr lang="en-GB" sz="2000" dirty="0" smtClean="0"/>
              <a:t>HOUSING PROJECT OFFICER</a:t>
            </a:r>
          </a:p>
          <a:p>
            <a:r>
              <a:rPr lang="en-GB" sz="2000" dirty="0" smtClean="0"/>
              <a:t>4 CIVIC WAY</a:t>
            </a:r>
          </a:p>
          <a:p>
            <a:r>
              <a:rPr lang="en-GB" sz="2000" dirty="0" smtClean="0"/>
              <a:t>ELLESMERE PORT</a:t>
            </a:r>
          </a:p>
          <a:p>
            <a:r>
              <a:rPr lang="en-GB" sz="2000" dirty="0" smtClean="0"/>
              <a:t>CHESHIRE</a:t>
            </a:r>
          </a:p>
          <a:p>
            <a:r>
              <a:rPr lang="en-GB" sz="2000" dirty="0" smtClean="0"/>
              <a:t>CH65 0BE</a:t>
            </a:r>
          </a:p>
          <a:p>
            <a:endParaRPr lang="en-GB" sz="2000" dirty="0" smtClean="0"/>
          </a:p>
          <a:p>
            <a:r>
              <a:rPr lang="en-GB" sz="2000" dirty="0" smtClean="0"/>
              <a:t>TEL No: 0151 356 6953</a:t>
            </a:r>
          </a:p>
          <a:p>
            <a:endParaRPr lang="en-GB" dirty="0" smtClean="0"/>
          </a:p>
          <a:p>
            <a:r>
              <a:rPr lang="en-GB" sz="2000" dirty="0" smtClean="0"/>
              <a:t>Email: alan.lupton@cheshirewestandchester.gov.uk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7772400" cy="864096"/>
          </a:xfrm>
        </p:spPr>
        <p:txBody>
          <a:bodyPr/>
          <a:lstStyle/>
          <a:p>
            <a:r>
              <a:rPr lang="en-GB" sz="3200" dirty="0" smtClean="0"/>
              <a:t>THE STORY SO FAR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124744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1996 Introduction of the Home Energy Conservation Act (HECA) – local authorities to report annually on the reduction of CO</a:t>
            </a:r>
            <a:r>
              <a:rPr lang="en-GB" sz="1400" dirty="0" smtClean="0"/>
              <a:t>2</a:t>
            </a:r>
            <a:r>
              <a:rPr lang="en-GB" dirty="0" smtClean="0"/>
              <a:t> from domestic properties.</a:t>
            </a:r>
          </a:p>
          <a:p>
            <a:pPr>
              <a:buFont typeface="Wingdings" pitchFamily="2" charset="2"/>
              <a:buChar char="Ø"/>
            </a:pPr>
            <a:endParaRPr lang="en-GB" sz="1400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2002 – 2005 Energy Efficiency Commitment 1 (EEC1) – government obligation on the big 6 power suppliers to cut CO</a:t>
            </a:r>
            <a:r>
              <a:rPr lang="en-GB" sz="1400" dirty="0" smtClean="0"/>
              <a:t>2</a:t>
            </a:r>
            <a:r>
              <a:rPr lang="en-GB" dirty="0" smtClean="0"/>
              <a:t> emissions from the domestic sector.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2005 – 2008 Energy Efficiency Commitment 2 (EEC2) – extension of EEC1 with requirements for even bigger cuts in emissions.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2008 – 2011 Carbon Emissions Reduction Commitment (CERT) – very similar to EEC1 and 2 but the obligation is now extended to the large generators of electricity as well as the big 6 suppliers.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2011 – 2012 Carbon Emissions Reduction Commitment (Extension) – CERT extension with increased focus on insulation measures.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31832" cy="968152"/>
          </a:xfrm>
        </p:spPr>
        <p:txBody>
          <a:bodyPr/>
          <a:lstStyle/>
          <a:p>
            <a:r>
              <a:rPr lang="en-GB" sz="3200" dirty="0" smtClean="0"/>
              <a:t>AND A FEW OTHER THINGS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124744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Home Energy Efficiency Scheme (HEES) – introduced in June 2000 to provide “free” insulation and heating measures to “vulnerable” households.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Warm Front Scheme – replaced HEES in 2005 and now run nationally </a:t>
            </a:r>
            <a:r>
              <a:rPr lang="en-GB" dirty="0" smtClean="0"/>
              <a:t>by </a:t>
            </a:r>
            <a:r>
              <a:rPr lang="en-GB" dirty="0" smtClean="0"/>
              <a:t>Eaga (recently taken over by Carillion).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Social Housing Energy Saving Programme (SHESP) – launched in 2009 government funded scheme to help insulate “hard to treat” properties in the social sector.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Community Energy Saving Programme (CESP) - £350m government programme to provide an “area based approach” to whole house upgrades in areas of high deprivation.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Building Regulations – ongoing changes to improve the fabric of new builds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Code for Sustainable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4213" y="188640"/>
            <a:ext cx="7772400" cy="954360"/>
          </a:xfrm>
        </p:spPr>
        <p:txBody>
          <a:bodyPr/>
          <a:lstStyle/>
          <a:p>
            <a:r>
              <a:rPr lang="en-GB" sz="3600" dirty="0" smtClean="0"/>
              <a:t>WHERE DO WE GO FROM HERE?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1247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FEED IN TARIFFS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10527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RENEWABLE HEAT INCENTIVE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1484784"/>
            <a:ext cx="1944216" cy="175432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GREEN DEAL</a:t>
            </a:r>
            <a:endParaRPr lang="en-GB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Epn03\group-hs\Lph\Lph-Phu\Phu-shared\ALAN's FOLDER\PHOTOS\Dennis Driv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1896211" cy="1422158"/>
          </a:xfrm>
          <a:prstGeom prst="rect">
            <a:avLst/>
          </a:prstGeom>
          <a:noFill/>
        </p:spPr>
      </p:pic>
      <p:pic>
        <p:nvPicPr>
          <p:cNvPr id="1027" name="Picture 3" descr="\\Epn03.epnbc.gov.uk\Group-HS\Lls\Lls-Hsu\AlanLupton\My Documents\My Pictures\Heat Pum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556792"/>
            <a:ext cx="1665982" cy="17281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87624" y="32849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Cavity Wall Insulation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Loft Insulation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34290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Solid Wall Insulation</a:t>
            </a:r>
          </a:p>
        </p:txBody>
      </p:sp>
      <p:pic>
        <p:nvPicPr>
          <p:cNvPr id="1028" name="Picture 4" descr="\\Epn03.epnbc.gov.uk\Group-HS\Lls\Lls-Hsu\AlanLupton\My Documents\My Pictures\new-cavity-wall-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5"/>
            <a:ext cx="1800200" cy="1620180"/>
          </a:xfrm>
          <a:prstGeom prst="rect">
            <a:avLst/>
          </a:prstGeom>
          <a:noFill/>
        </p:spPr>
      </p:pic>
      <p:pic>
        <p:nvPicPr>
          <p:cNvPr id="1029" name="Picture 5" descr="\\Epn03.epnbc.gov.uk\Group-HS\Lls\Lls-Hsu\AlanLupton\My Documents\My Pictures\new-loft-insulation-ind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05064"/>
            <a:ext cx="1760196" cy="1584176"/>
          </a:xfrm>
          <a:prstGeom prst="rect">
            <a:avLst/>
          </a:prstGeom>
          <a:noFill/>
        </p:spPr>
      </p:pic>
      <p:pic>
        <p:nvPicPr>
          <p:cNvPr id="1030" name="Picture 6" descr="\\Epn03.epnbc.gov.uk\Group-HS\Lls\Lls-Hsu\AlanLupton\My Documents\My Pictures\Drywall_diagr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221088"/>
            <a:ext cx="2114550" cy="1028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277813" y="500063"/>
            <a:ext cx="6049962" cy="504825"/>
          </a:xfrm>
        </p:spPr>
        <p:txBody>
          <a:bodyPr anchor="ctr"/>
          <a:lstStyle/>
          <a:p>
            <a:pPr eaLnBrk="1" hangingPunct="1"/>
            <a:r>
              <a:rPr lang="en-GB" sz="4000" b="1" dirty="0" smtClean="0">
                <a:solidFill>
                  <a:schemeClr val="tx1"/>
                </a:solidFill>
              </a:rPr>
              <a:t>What is the Green Deal?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361362" cy="41306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GB" sz="1800" b="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GB" sz="2000" b="0" dirty="0" smtClean="0">
                <a:cs typeface="Arial" pitchFamily="34" charset="0"/>
              </a:rPr>
              <a:t>A market-led mechanism, funded by private capital</a:t>
            </a:r>
          </a:p>
          <a:p>
            <a:pPr eaLnBrk="1" hangingPunct="1">
              <a:buNone/>
            </a:pPr>
            <a:endParaRPr lang="en-GB" sz="2000" b="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GB" sz="2000" b="0" dirty="0" smtClean="0">
                <a:cs typeface="Arial" pitchFamily="34" charset="0"/>
              </a:rPr>
              <a:t>Energy efficiency improvements at no upfront cost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9512" y="2348880"/>
            <a:ext cx="8651875" cy="3024336"/>
          </a:xfrm>
          <a:prstGeom prst="rightArrow">
            <a:avLst>
              <a:gd name="adj1" fmla="val 50000"/>
              <a:gd name="adj2" fmla="val 538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5" name="Rounded Rectangle 4"/>
          <p:cNvSpPr/>
          <p:nvPr/>
        </p:nvSpPr>
        <p:spPr>
          <a:xfrm>
            <a:off x="1835696" y="3212976"/>
            <a:ext cx="1368152" cy="12906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400" b="1" dirty="0"/>
              <a:t>Assessment </a:t>
            </a:r>
          </a:p>
          <a:p>
            <a:pPr algn="ctr">
              <a:buFontTx/>
              <a:buNone/>
              <a:defRPr/>
            </a:pPr>
            <a:r>
              <a:rPr lang="en-GB" sz="1400" b="1" dirty="0"/>
              <a:t>/ advice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19872" y="3212976"/>
            <a:ext cx="1365250" cy="12906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600" b="1" dirty="0"/>
              <a:t>Finance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4048" y="3212976"/>
            <a:ext cx="1440160" cy="12906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600" b="1" dirty="0"/>
              <a:t>Installation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88224" y="3212976"/>
            <a:ext cx="1584176" cy="12906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600" b="1" dirty="0"/>
              <a:t>Repayments and Follow-up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3528" y="3212976"/>
            <a:ext cx="1365406" cy="12903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  <a:defRPr/>
            </a:pPr>
            <a:r>
              <a:rPr lang="en-GB" sz="1600" b="1" dirty="0"/>
              <a:t>Marketing</a:t>
            </a:r>
          </a:p>
          <a:p>
            <a:pPr algn="ctr">
              <a:buFontTx/>
              <a:buNone/>
              <a:defRPr/>
            </a:pPr>
            <a:r>
              <a:rPr lang="en-GB" sz="1600" b="1" dirty="0"/>
              <a:t>and</a:t>
            </a:r>
          </a:p>
          <a:p>
            <a:pPr algn="ctr">
              <a:buFontTx/>
              <a:buNone/>
              <a:defRPr/>
            </a:pPr>
            <a:r>
              <a:rPr lang="en-GB" sz="1600" b="1" dirty="0"/>
              <a:t>Consumer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A177797-FEBE-4F7A-BD3F-40442E6303F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06625" y="1282700"/>
            <a:ext cx="51482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i="1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None/>
              <a:defRPr/>
            </a:pPr>
            <a:endParaRPr lang="en-GB" i="1" dirty="0">
              <a:latin typeface="+mn-lt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1520" y="764704"/>
            <a:ext cx="8651875" cy="2928937"/>
          </a:xfrm>
          <a:prstGeom prst="rightArrow">
            <a:avLst>
              <a:gd name="adj1" fmla="val 50000"/>
              <a:gd name="adj2" fmla="val 538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9" name="Rounded Rectangle 8"/>
          <p:cNvSpPr/>
          <p:nvPr/>
        </p:nvSpPr>
        <p:spPr>
          <a:xfrm>
            <a:off x="1835696" y="1556792"/>
            <a:ext cx="1365406" cy="12903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400" b="1" dirty="0"/>
              <a:t>Assessment </a:t>
            </a:r>
          </a:p>
          <a:p>
            <a:pPr algn="ctr">
              <a:buFontTx/>
              <a:buNone/>
              <a:defRPr/>
            </a:pPr>
            <a:r>
              <a:rPr lang="en-GB" sz="1400" b="1" dirty="0"/>
              <a:t>/ advice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19872" y="1556792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600" b="1" dirty="0"/>
              <a:t>Finance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04048" y="1556792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600" b="1" dirty="0"/>
              <a:t>I</a:t>
            </a:r>
            <a:r>
              <a:rPr lang="en-GB" sz="1400" b="1" dirty="0"/>
              <a:t>nstallation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60232" y="1556792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400" b="1" dirty="0"/>
              <a:t>Repayments and Follow-up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3528" y="1556792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  <a:defRPr/>
            </a:pPr>
            <a:r>
              <a:rPr lang="en-GB" sz="1600" b="1" dirty="0"/>
              <a:t>Marketing</a:t>
            </a:r>
          </a:p>
          <a:p>
            <a:pPr algn="ctr">
              <a:buFontTx/>
              <a:buNone/>
              <a:defRPr/>
            </a:pPr>
            <a:r>
              <a:rPr lang="en-GB" sz="1600" b="1" dirty="0"/>
              <a:t>and</a:t>
            </a:r>
          </a:p>
          <a:p>
            <a:pPr algn="ctr">
              <a:buFontTx/>
              <a:buNone/>
              <a:defRPr/>
            </a:pPr>
            <a:r>
              <a:rPr lang="en-GB" sz="1600" b="1" dirty="0"/>
              <a:t>Consumer Demand</a:t>
            </a:r>
          </a:p>
        </p:txBody>
      </p:sp>
      <p:pic>
        <p:nvPicPr>
          <p:cNvPr id="14" name="Picture 2" descr="http://www.mandmhomeandenergysurveys.co.uk/resources/174_epcGrap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1"/>
            <a:ext cx="2500312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7" descr="P15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7"/>
            <a:ext cx="2922587" cy="23762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8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18523" cy="648072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chemeClr val="tx1"/>
                </a:solidFill>
              </a:rPr>
              <a:t>The Green Deal Process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339C54-5D1A-4402-B9E6-AFB74684C5A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179512" y="764704"/>
            <a:ext cx="8651875" cy="2928937"/>
          </a:xfrm>
          <a:prstGeom prst="rightArrow">
            <a:avLst>
              <a:gd name="adj1" fmla="val 50000"/>
              <a:gd name="adj2" fmla="val 538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9" name="Rounded Rectangle 8"/>
          <p:cNvSpPr/>
          <p:nvPr/>
        </p:nvSpPr>
        <p:spPr>
          <a:xfrm>
            <a:off x="1835696" y="1556792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400" b="1" dirty="0"/>
              <a:t>Assessment </a:t>
            </a:r>
          </a:p>
          <a:p>
            <a:pPr algn="ctr">
              <a:buFontTx/>
              <a:buNone/>
              <a:defRPr/>
            </a:pPr>
            <a:r>
              <a:rPr lang="en-GB" sz="1400" b="1" dirty="0"/>
              <a:t>/ advice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19872" y="1556792"/>
            <a:ext cx="1365406" cy="12903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600" b="1" dirty="0"/>
              <a:t>Finance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32040" y="1556792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400" b="1" dirty="0"/>
              <a:t>Installation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88224" y="1556792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400" b="1" dirty="0"/>
              <a:t>Repayments and Follow-up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1520" y="1556792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  <a:defRPr/>
            </a:pPr>
            <a:r>
              <a:rPr lang="en-GB" sz="1600" b="1" dirty="0"/>
              <a:t>Marketing</a:t>
            </a:r>
          </a:p>
          <a:p>
            <a:pPr algn="ctr">
              <a:buFontTx/>
              <a:buNone/>
              <a:defRPr/>
            </a:pPr>
            <a:r>
              <a:rPr lang="en-GB" sz="1600" b="1" dirty="0"/>
              <a:t>and</a:t>
            </a:r>
          </a:p>
          <a:p>
            <a:pPr algn="ctr">
              <a:buFontTx/>
              <a:buNone/>
              <a:defRPr/>
            </a:pPr>
            <a:r>
              <a:rPr lang="en-GB" sz="1600" b="1" dirty="0"/>
              <a:t>Consumer Demand</a:t>
            </a:r>
          </a:p>
        </p:txBody>
      </p:sp>
      <p:pic>
        <p:nvPicPr>
          <p:cNvPr id="8204" name="Picture 2" descr="http://www.istockphoto.com/file_thumbview_approve/6160020/2/istockphoto_6160020-falling-money-pounds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3"/>
            <a:ext cx="288032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179512" y="3284984"/>
            <a:ext cx="4035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/>
              <a:t>No </a:t>
            </a:r>
            <a:r>
              <a:rPr lang="en-GB" sz="2800" dirty="0"/>
              <a:t>upfront cost</a:t>
            </a:r>
          </a:p>
          <a:p>
            <a:r>
              <a:rPr lang="en-GB" sz="2800" dirty="0"/>
              <a:t>Repayments attached to </a:t>
            </a:r>
            <a:r>
              <a:rPr lang="en-GB" sz="2800" dirty="0" smtClean="0"/>
              <a:t>energy </a:t>
            </a:r>
            <a:r>
              <a:rPr lang="en-GB" sz="2800" dirty="0"/>
              <a:t>meter</a:t>
            </a:r>
          </a:p>
          <a:p>
            <a:pPr>
              <a:lnSpc>
                <a:spcPct val="150000"/>
              </a:lnSpc>
              <a:buFontTx/>
              <a:buNone/>
            </a:pPr>
            <a:endParaRPr lang="en-GB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77813" y="571500"/>
            <a:ext cx="6049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3200" b="1" dirty="0">
                <a:latin typeface="+mj-lt"/>
                <a:ea typeface="+mj-ea"/>
                <a:cs typeface="+mj-cs"/>
              </a:rPr>
              <a:t>The Green Deal Process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2FFFBCE-6838-4BC6-8247-E1672FC88EF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06625" y="1282700"/>
            <a:ext cx="51482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i="1" dirty="0"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None/>
              <a:defRPr/>
            </a:pPr>
            <a:endParaRPr lang="en-GB" i="1" dirty="0">
              <a:latin typeface="+mn-lt"/>
              <a:cs typeface="+mn-cs"/>
            </a:endParaRPr>
          </a:p>
        </p:txBody>
      </p:sp>
      <p:pic>
        <p:nvPicPr>
          <p:cNvPr id="14" name="Picture 2" descr="http://img3.photographersdirect.com/img/13725/wm/pd2375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3240087" cy="22923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9" name="Rectangle 18"/>
          <p:cNvSpPr>
            <a:spLocks noChangeArrowheads="1"/>
          </p:cNvSpPr>
          <p:nvPr/>
        </p:nvSpPr>
        <p:spPr bwMode="auto">
          <a:xfrm>
            <a:off x="251520" y="3140968"/>
            <a:ext cx="32464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Accredited installation</a:t>
            </a:r>
          </a:p>
          <a:p>
            <a:pPr>
              <a:lnSpc>
                <a:spcPct val="150000"/>
              </a:lnSpc>
            </a:pPr>
            <a:r>
              <a:rPr lang="en-GB" b="1" dirty="0"/>
              <a:t>Product certification</a:t>
            </a:r>
          </a:p>
          <a:p>
            <a:pPr>
              <a:lnSpc>
                <a:spcPct val="150000"/>
              </a:lnSpc>
            </a:pPr>
            <a:r>
              <a:rPr lang="en-GB" b="1" dirty="0"/>
              <a:t>Codes of practice</a:t>
            </a:r>
          </a:p>
          <a:p>
            <a:pPr>
              <a:lnSpc>
                <a:spcPct val="150000"/>
              </a:lnSpc>
            </a:pPr>
            <a:r>
              <a:rPr lang="en-GB" b="1" dirty="0"/>
              <a:t>Quality mark</a:t>
            </a:r>
            <a:endParaRPr lang="en-GB" dirty="0"/>
          </a:p>
        </p:txBody>
      </p:sp>
      <p:sp>
        <p:nvSpPr>
          <p:cNvPr id="9230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049962" cy="504825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solidFill>
                  <a:schemeClr val="tx1"/>
                </a:solidFill>
              </a:rPr>
              <a:t>The Green Deal Process (3)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79512" y="476672"/>
            <a:ext cx="8651875" cy="2928937"/>
          </a:xfrm>
          <a:prstGeom prst="rightArrow">
            <a:avLst>
              <a:gd name="adj1" fmla="val 50000"/>
              <a:gd name="adj2" fmla="val 538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16" name="Rounded Rectangle 15"/>
          <p:cNvSpPr/>
          <p:nvPr/>
        </p:nvSpPr>
        <p:spPr>
          <a:xfrm>
            <a:off x="1763688" y="1268760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400" b="1" dirty="0"/>
              <a:t>Assessment </a:t>
            </a:r>
          </a:p>
          <a:p>
            <a:pPr algn="ctr">
              <a:buFontTx/>
              <a:buNone/>
              <a:defRPr/>
            </a:pPr>
            <a:r>
              <a:rPr lang="en-GB" sz="1400" b="1" dirty="0"/>
              <a:t>/ advice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347864" y="1268760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600" b="1" dirty="0"/>
              <a:t>Finance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04048" y="1268760"/>
            <a:ext cx="1365250" cy="12906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400" b="1" dirty="0"/>
              <a:t>Installation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32240" y="1268760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1600" b="1" dirty="0"/>
          </a:p>
          <a:p>
            <a:pPr algn="ctr">
              <a:buFontTx/>
              <a:buNone/>
              <a:defRPr/>
            </a:pPr>
            <a:r>
              <a:rPr lang="en-GB" sz="1400" b="1" dirty="0"/>
              <a:t>Repayments and Follow-up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1520" y="1268760"/>
            <a:ext cx="1365250" cy="1290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  <a:defRPr/>
            </a:pPr>
            <a:r>
              <a:rPr lang="en-GB" sz="1600" b="1" dirty="0"/>
              <a:t>Marketing</a:t>
            </a:r>
          </a:p>
          <a:p>
            <a:pPr algn="ctr">
              <a:buFontTx/>
              <a:buNone/>
              <a:defRPr/>
            </a:pPr>
            <a:r>
              <a:rPr lang="en-GB" sz="1600" b="1" dirty="0"/>
              <a:t>and</a:t>
            </a:r>
          </a:p>
          <a:p>
            <a:pPr algn="ctr">
              <a:buFontTx/>
              <a:buNone/>
              <a:defRPr/>
            </a:pPr>
            <a:r>
              <a:rPr lang="en-GB" sz="1600" b="1" dirty="0"/>
              <a:t>Consumer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tx1"/>
                </a:solidFill>
              </a:rPr>
              <a:t>Green Deal: Repayments</a:t>
            </a:r>
            <a:endParaRPr lang="en-GB" sz="3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D6B89B1-135E-4BCF-A2A0-5D53ED6BF19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10244" name="Picture 3" descr="P:\Personal\My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790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triped Right Arrow 10"/>
          <p:cNvSpPr/>
          <p:nvPr/>
        </p:nvSpPr>
        <p:spPr>
          <a:xfrm>
            <a:off x="1475656" y="2636912"/>
            <a:ext cx="6953250" cy="1152128"/>
          </a:xfrm>
          <a:prstGeom prst="stripedRightArrow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2400" b="1" dirty="0">
                <a:solidFill>
                  <a:srgbClr val="FF0000"/>
                </a:solidFill>
              </a:rPr>
              <a:t>Repay via meter over up to 25 years</a:t>
            </a:r>
          </a:p>
        </p:txBody>
      </p:sp>
      <p:pic>
        <p:nvPicPr>
          <p:cNvPr id="10246" name="Picture 2" descr="for sale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484784"/>
            <a:ext cx="117186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http://www.comparenow.com/blog/wp-content/uploads/2009/05/home-for-sale-sign.jpg"/>
          <p:cNvPicPr>
            <a:picLocks noChangeAspect="1" noChangeArrowheads="1"/>
          </p:cNvPicPr>
          <p:nvPr/>
        </p:nvPicPr>
        <p:blipFill>
          <a:blip r:embed="rId5" cstate="print"/>
          <a:srcRect t="20065" r="41521"/>
          <a:stretch>
            <a:fillRect/>
          </a:stretch>
        </p:blipFill>
        <p:spPr bwMode="auto">
          <a:xfrm>
            <a:off x="3779912" y="1340769"/>
            <a:ext cx="14441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 descr="http://blog.redfin.com/sfbay/files/2008/07/sold-sig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5" y="1340769"/>
            <a:ext cx="1026438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378904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C000"/>
                </a:solidFill>
              </a:rPr>
              <a:t>THE GOLDEN RULE</a:t>
            </a:r>
          </a:p>
          <a:p>
            <a:endParaRPr lang="en-GB" sz="2000" b="1" dirty="0" smtClean="0">
              <a:solidFill>
                <a:srgbClr val="FFC000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FC000"/>
                </a:solidFill>
              </a:rPr>
              <a:t>The savings on energy bills as a result of the measures </a:t>
            </a:r>
          </a:p>
          <a:p>
            <a:pPr algn="ctr"/>
            <a:r>
              <a:rPr lang="en-GB" sz="2000" b="1" dirty="0" smtClean="0">
                <a:solidFill>
                  <a:srgbClr val="FFC000"/>
                </a:solidFill>
              </a:rPr>
              <a:t>installed are expected to exceed the repayment costs.</a:t>
            </a:r>
            <a:endParaRPr lang="en-GB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13782</TotalTime>
  <Words>768</Words>
  <Application>Microsoft Office PowerPoint</Application>
  <PresentationFormat>On-screen Show (4:3)</PresentationFormat>
  <Paragraphs>180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1_Blank Presentation</vt:lpstr>
      <vt:lpstr>THE GREEN DEAL</vt:lpstr>
      <vt:lpstr>THE STORY SO FAR</vt:lpstr>
      <vt:lpstr>AND A FEW OTHER THINGS</vt:lpstr>
      <vt:lpstr>WHERE DO WE GO FROM HERE?</vt:lpstr>
      <vt:lpstr>What is the Green Deal?</vt:lpstr>
      <vt:lpstr>The Green Deal Process (1)</vt:lpstr>
      <vt:lpstr>PowerPoint Presentation</vt:lpstr>
      <vt:lpstr>The Green Deal Process (3)</vt:lpstr>
      <vt:lpstr>Green Deal: Repayments</vt:lpstr>
      <vt:lpstr>Green Deal Measures</vt:lpstr>
      <vt:lpstr>The future Energy Company Obligation</vt:lpstr>
      <vt:lpstr>The role of the ECO</vt:lpstr>
      <vt:lpstr>The role/s of communities?</vt:lpstr>
      <vt:lpstr>Timetable for Green Deal &amp; ECO Legislation</vt:lpstr>
      <vt:lpstr>ANY QUESTIONS</vt:lpstr>
      <vt:lpstr>CONTACT DETAILS</vt:lpstr>
    </vt:vector>
  </TitlesOfParts>
  <Company>Ainsworth &amp; Parkinson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Wharfe</dc:creator>
  <cp:lastModifiedBy>jean</cp:lastModifiedBy>
  <cp:revision>730</cp:revision>
  <dcterms:created xsi:type="dcterms:W3CDTF">2007-09-24T10:38:09Z</dcterms:created>
  <dcterms:modified xsi:type="dcterms:W3CDTF">2012-03-22T16:09:07Z</dcterms:modified>
</cp:coreProperties>
</file>